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erospace bold" panose="020B0604020202020204" charset="-128"/>
      <p:regular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Arial Rounded MT Bold" panose="020F0704030504030204" pitchFamily="34" charset="0"/>
      <p:regular r:id="rId23"/>
    </p:embeddedFont>
    <p:embeddedFont>
      <p:font typeface="Arial Black" panose="020B0A04020102020204" pitchFamily="34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4622" autoAdjust="0"/>
  </p:normalViewPr>
  <p:slideViewPr>
    <p:cSldViewPr>
      <p:cViewPr varScale="1">
        <p:scale>
          <a:sx n="11" d="100"/>
          <a:sy n="11" d="100"/>
        </p:scale>
        <p:origin x="76" y="11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5AB59-5D86-4E2F-B871-559D63527649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F99A2-79AD-4EB0-A663-D9773A0A0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3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99A2-79AD-4EB0-A663-D9773A0A0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F99A2-79AD-4EB0-A663-D9773A0A0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0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0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10" Type="http://schemas.openxmlformats.org/officeDocument/2006/relationships/image" Target="../media/image7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7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10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41083" y="2574057"/>
            <a:ext cx="1567531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1"/>
              </a:lnSpc>
            </a:pPr>
            <a:r>
              <a:rPr lang="en-US" sz="1390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PL/SQL</a:t>
            </a:r>
            <a:endParaRPr lang="en-US" sz="1390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697200" y="1435408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6342" y="6562541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6342" y="1618056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6"/>
          <p:cNvSpPr txBox="1"/>
          <p:nvPr/>
        </p:nvSpPr>
        <p:spPr>
          <a:xfrm>
            <a:off x="1164883" y="4229100"/>
            <a:ext cx="1567531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1"/>
              </a:lnSpc>
            </a:pPr>
            <a:r>
              <a:rPr lang="en-US" sz="13908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E</a:t>
            </a:r>
            <a:r>
              <a:rPr lang="en-US" sz="1390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xamination</a:t>
            </a:r>
            <a:endParaRPr lang="en-US" sz="1390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543800" y="7200900"/>
            <a:ext cx="6858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0599" y="734200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IRABARUTA Willy Norbert 27463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29001" y="7353300"/>
            <a:ext cx="600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Rounded MT Bold" panose="020F0704030504030204" pitchFamily="34" charset="0"/>
                <a:cs typeface="Calibri" panose="020F0502020204030204" pitchFamily="34" charset="0"/>
              </a:rPr>
              <a:t>IWN</a:t>
            </a:r>
            <a:endParaRPr lang="en-US" sz="9600" b="1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3051" y="6090404"/>
            <a:ext cx="880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anose="020B0A04020102020204" pitchFamily="34" charset="0"/>
              </a:rPr>
              <a:t>Hotel Management system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Rectangle 12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Manual hotel operations often lead to:</a:t>
            </a:r>
          </a:p>
          <a:p>
            <a:pPr lvl="1"/>
            <a:r>
              <a:rPr lang="en-US" dirty="0"/>
              <a:t>Double bookings and customer dissatisfaction</a:t>
            </a:r>
          </a:p>
          <a:p>
            <a:pPr lvl="1"/>
            <a:r>
              <a:rPr lang="en-US" dirty="0"/>
              <a:t>Poor record-keeping and data loss</a:t>
            </a:r>
          </a:p>
          <a:p>
            <a:pPr lvl="1"/>
            <a:r>
              <a:rPr lang="en-US" dirty="0"/>
              <a:t>Limited control over employee actions</a:t>
            </a:r>
          </a:p>
          <a:p>
            <a:r>
              <a:rPr lang="en-US" b="1" dirty="0"/>
              <a:t>Goal</a:t>
            </a:r>
            <a:r>
              <a:rPr lang="en-US" dirty="0"/>
              <a:t>: Build a secure, efficient system to automate core hotel functions:</a:t>
            </a:r>
          </a:p>
          <a:p>
            <a:pPr lvl="1"/>
            <a:r>
              <a:rPr lang="en-US" dirty="0"/>
              <a:t>Room booking, payments, employee management</a:t>
            </a:r>
          </a:p>
          <a:p>
            <a:pPr lvl="1"/>
            <a:r>
              <a:rPr lang="en-US" dirty="0"/>
              <a:t>Enforced security policies</a:t>
            </a:r>
          </a:p>
          <a:p>
            <a:pPr lvl="1"/>
            <a:r>
              <a:rPr lang="en-US" dirty="0"/>
              <a:t>Real-time auditing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143000" y="1126363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51365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14601" y="1943100"/>
            <a:ext cx="146304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7200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CONCLUSION &amp; FUTURE WORK</a:t>
            </a:r>
            <a:endParaRPr lang="en-US" sz="7200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2907691" y="3306544"/>
            <a:ext cx="1271330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Conclusion:</a:t>
            </a:r>
            <a:endParaRPr lang="en-US" sz="3600" dirty="0"/>
          </a:p>
          <a:p>
            <a:r>
              <a:rPr lang="en-US" sz="3600" dirty="0"/>
              <a:t>The project met all course goals and solved real-world hotel problems</a:t>
            </a:r>
          </a:p>
          <a:p>
            <a:r>
              <a:rPr lang="en-US" sz="3600" dirty="0"/>
              <a:t>A secure and reliable hotel database system was built</a:t>
            </a:r>
          </a:p>
          <a:p>
            <a:r>
              <a:rPr lang="en-US" sz="3600" b="1" dirty="0"/>
              <a:t>Recommendations:</a:t>
            </a:r>
            <a:endParaRPr lang="en-US" sz="3600" dirty="0"/>
          </a:p>
          <a:p>
            <a:r>
              <a:rPr lang="en-US" sz="3600" dirty="0"/>
              <a:t>Create a mobile app for guests</a:t>
            </a:r>
          </a:p>
          <a:p>
            <a:r>
              <a:rPr lang="en-US" sz="3600" dirty="0"/>
              <a:t>Connect the system to online payment services</a:t>
            </a:r>
          </a:p>
          <a:p>
            <a:r>
              <a:rPr lang="en-US" sz="3600" b="1" dirty="0"/>
              <a:t>Future Work:</a:t>
            </a:r>
            <a:endParaRPr lang="en-US" sz="3600" dirty="0"/>
          </a:p>
          <a:p>
            <a:r>
              <a:rPr lang="en-US" sz="3600" dirty="0"/>
              <a:t>Improve access control based on user roles</a:t>
            </a:r>
          </a:p>
          <a:p>
            <a:r>
              <a:rPr lang="en-US" sz="3600" dirty="0"/>
              <a:t>Use machine learning to predict room prices and guest bookings</a:t>
            </a:r>
          </a:p>
        </p:txBody>
      </p:sp>
    </p:spTree>
    <p:extLst>
      <p:ext uri="{BB962C8B-B14F-4D97-AF65-F5344CB8AC3E}">
        <p14:creationId xmlns:p14="http://schemas.microsoft.com/office/powerpoint/2010/main" val="2696630185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3278" y="2901402"/>
            <a:ext cx="15141443" cy="513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6"/>
              </a:lnSpc>
            </a:pPr>
            <a:r>
              <a:rPr lang="en-US" sz="17883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</a:t>
            </a:r>
          </a:p>
          <a:p>
            <a:pPr algn="ctr">
              <a:lnSpc>
                <a:spcPts val="21638"/>
              </a:lnSpc>
            </a:pPr>
            <a:r>
              <a:rPr lang="en-US" sz="17883" dirty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492242" y="6529205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6342" y="16139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4" y="0"/>
                </a:lnTo>
                <a:lnTo>
                  <a:pt x="2093634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/>
          <p:cNvSpPr/>
          <p:nvPr/>
        </p:nvSpPr>
        <p:spPr>
          <a:xfrm>
            <a:off x="1580943" y="4773545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/>
          <p:cNvSpPr/>
          <p:nvPr/>
        </p:nvSpPr>
        <p:spPr>
          <a:xfrm>
            <a:off x="14875691" y="3870022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7"/>
          <p:cNvSpPr/>
          <p:nvPr/>
        </p:nvSpPr>
        <p:spPr>
          <a:xfrm>
            <a:off x="3687126" y="1613902"/>
            <a:ext cx="313374" cy="3464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 rot="10800000">
            <a:off x="14921523" y="1228541"/>
            <a:ext cx="1613877" cy="2543359"/>
          </a:xfrm>
          <a:custGeom>
            <a:avLst/>
            <a:gdLst/>
            <a:ahLst/>
            <a:cxnLst/>
            <a:rect l="l" t="t" r="r" b="b"/>
            <a:pathLst>
              <a:path w="1613877" h="2543359">
                <a:moveTo>
                  <a:pt x="0" y="0"/>
                </a:moveTo>
                <a:lnTo>
                  <a:pt x="1613876" y="0"/>
                </a:lnTo>
                <a:lnTo>
                  <a:pt x="1613876" y="2543359"/>
                </a:lnTo>
                <a:lnTo>
                  <a:pt x="0" y="2543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/>
          <p:cNvSpPr/>
          <p:nvPr/>
        </p:nvSpPr>
        <p:spPr>
          <a:xfrm>
            <a:off x="14543447" y="8382631"/>
            <a:ext cx="313374" cy="3464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Rectangle 9"/>
          <p:cNvSpPr/>
          <p:nvPr/>
        </p:nvSpPr>
        <p:spPr>
          <a:xfrm>
            <a:off x="842921" y="1181100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719" y="96062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29471" y="8677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038145" y="936812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3342" y="485525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6918" y="88858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090837" y="8816788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079000" y="8880549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148192" y="4928476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057900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09895" y="1978280"/>
            <a:ext cx="1026821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159420" y="3771900"/>
            <a:ext cx="13335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project focuses on automating hotel operations through a robust PL/SQL-based database.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Built with Oracle 21c and Oracle SQL Developer.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Includes full backend logic: triggers, procedures, auditing, and transaction control.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Targeted for use in small to mid-sized hotels in Rwanda.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Rectangle 12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Manual hotel operations often lead to:</a:t>
            </a:r>
          </a:p>
          <a:p>
            <a:pPr lvl="1"/>
            <a:r>
              <a:rPr lang="en-US" dirty="0"/>
              <a:t>Double bookings and customer dissatisfaction</a:t>
            </a:r>
          </a:p>
          <a:p>
            <a:pPr lvl="1"/>
            <a:r>
              <a:rPr lang="en-US" dirty="0"/>
              <a:t>Poor record-keeping and data loss</a:t>
            </a:r>
          </a:p>
          <a:p>
            <a:pPr lvl="1"/>
            <a:r>
              <a:rPr lang="en-US" dirty="0"/>
              <a:t>Limited control over employee actions</a:t>
            </a:r>
          </a:p>
          <a:p>
            <a:r>
              <a:rPr lang="en-US" b="1" dirty="0"/>
              <a:t>Goal</a:t>
            </a:r>
            <a:r>
              <a:rPr lang="en-US" dirty="0"/>
              <a:t>: Build a secure, efficient system to automate core hotel functions:</a:t>
            </a:r>
          </a:p>
          <a:p>
            <a:pPr lvl="1"/>
            <a:r>
              <a:rPr lang="en-US" dirty="0"/>
              <a:t>Room booking, payments, employee management</a:t>
            </a:r>
          </a:p>
          <a:p>
            <a:pPr lvl="1"/>
            <a:r>
              <a:rPr lang="en-US" dirty="0"/>
              <a:t>Enforced security policies</a:t>
            </a:r>
          </a:p>
          <a:p>
            <a:pPr lvl="1"/>
            <a:r>
              <a:rPr lang="en-US" dirty="0"/>
              <a:t>Real-time auditing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143000" y="1126363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51365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44195" y="2091271"/>
            <a:ext cx="1296316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PROBLEM DEFINITION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2907691" y="3368100"/>
            <a:ext cx="1271330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hotel operations often lead to: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 bookings and customer dissatisfaction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record-keeping and data loss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control over employee actions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Build a secure, efficient system to automate core hotel functions: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Room booking, payments, employee management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Enforced security policies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auditing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</p:grpSp>
      <p:sp>
        <p:nvSpPr>
          <p:cNvPr id="12" name="Rectangle 11"/>
          <p:cNvSpPr/>
          <p:nvPr/>
        </p:nvSpPr>
        <p:spPr>
          <a:xfrm>
            <a:off x="1035853" y="1126363"/>
            <a:ext cx="16535400" cy="80486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0561" y="952500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806313" y="859663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214987" y="928687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25034" y="4824816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172622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0015" y="1843849"/>
            <a:ext cx="12801599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METHODOLOGY &amp; APPROACH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3657600" y="3848100"/>
            <a:ext cx="1205227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&amp; physical modeling (ERD, normalization to 3NF)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Entity examples: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GUEST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PAYMENT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ROOM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PL/SQL Features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Stored Procedures &amp; Functions (e.g., Check availability, Register guest)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Cursors, Exception Handling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Packages for modular development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Implementation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Restriction triggers for weekends/public holidays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Auditing system with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AUDIT_LOG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 flipV="1">
            <a:off x="1028700" y="1122854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Models reservation flow from guest check-in to billing</a:t>
            </a:r>
          </a:p>
          <a:p>
            <a:r>
              <a:rPr lang="en-US"/>
              <a:t>Shows MIS alignment:</a:t>
            </a:r>
          </a:p>
          <a:p>
            <a:pPr lvl="1"/>
            <a:r>
              <a:rPr lang="en-US"/>
              <a:t>Supports decision-making</a:t>
            </a:r>
          </a:p>
          <a:p>
            <a:pPr lvl="1"/>
            <a:r>
              <a:rPr lang="en-US"/>
              <a:t>Tracks KPIs: room usage, staff actions</a:t>
            </a:r>
          </a:p>
          <a:p>
            <a:pPr lvl="1"/>
            <a:r>
              <a:rPr lang="en-US"/>
              <a:t>Enhances data traceability</a:t>
            </a:r>
          </a:p>
        </p:txBody>
      </p:sp>
      <p:sp>
        <p:nvSpPr>
          <p:cNvPr id="14" name="Oval 13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14940" y="1548911"/>
            <a:ext cx="1499186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BUSIINESS PROCESS DIAGRAMA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1093303" y="3562397"/>
            <a:ext cx="11784497" cy="539486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699106" y="3963431"/>
            <a:ext cx="36304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Models reservation flow from guest check-in to billing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Shows MIS alignment: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Supports decision-making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Tracks KPIs: room usage, staff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Enhances data traceability</a:t>
            </a:r>
          </a:p>
        </p:txBody>
      </p:sp>
      <p:sp>
        <p:nvSpPr>
          <p:cNvPr id="24" name="Freeform 6"/>
          <p:cNvSpPr/>
          <p:nvPr/>
        </p:nvSpPr>
        <p:spPr>
          <a:xfrm flipH="1" flipV="1">
            <a:off x="15279878" y="1248015"/>
            <a:ext cx="1728290" cy="2730579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 flipV="1">
            <a:off x="1028700" y="1122854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42896" y="1702448"/>
            <a:ext cx="13578018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DATABASE STRUCTURE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20747"/>
            <a:ext cx="10432087" cy="5980353"/>
          </a:xfrm>
          <a:prstGeom prst="rect">
            <a:avLst/>
          </a:prstGeom>
        </p:spPr>
      </p:pic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12232815" y="5865555"/>
            <a:ext cx="354058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Entities &amp; Keys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guest_id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PK),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emp_id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PK),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RESERVATION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(FKs to guest &amp; room)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 NULL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UNIQUE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Freeform 6"/>
          <p:cNvSpPr/>
          <p:nvPr/>
        </p:nvSpPr>
        <p:spPr>
          <a:xfrm rot="10800000" flipH="1" flipV="1">
            <a:off x="1337444" y="6455124"/>
            <a:ext cx="1710873" cy="2574576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5680780" y="158798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84808" y="1397504"/>
            <a:ext cx="1574492" cy="1574492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172622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16177" y="1559074"/>
            <a:ext cx="16843706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5400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PRODEFURES, PACKAGES AND TRIGGERS</a:t>
            </a:r>
            <a:endParaRPr lang="en-US" sz="5400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9317969" y="2251815"/>
            <a:ext cx="6469847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Procedures/Functions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register_guest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process_payment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get_available_rooms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Compound Triggers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 operations on weekdays/public holidays using a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HOLIDAY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reference table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logic for reservations and reports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286" y="2714834"/>
            <a:ext cx="5887832" cy="5887017"/>
          </a:xfrm>
          <a:prstGeom prst="rect">
            <a:avLst/>
          </a:prstGeom>
        </p:spPr>
      </p:pic>
      <p:sp>
        <p:nvSpPr>
          <p:cNvPr id="22" name="Freeform 6"/>
          <p:cNvSpPr/>
          <p:nvPr/>
        </p:nvSpPr>
        <p:spPr>
          <a:xfrm rot="10800000" flipH="1" flipV="1">
            <a:off x="15318369" y="6091661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1308882" y="1248197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1891518" y="2980903"/>
                </a:moveTo>
                <a:lnTo>
                  <a:pt x="0" y="2980903"/>
                </a:lnTo>
                <a:lnTo>
                  <a:pt x="0" y="0"/>
                </a:lnTo>
                <a:lnTo>
                  <a:pt x="1891518" y="0"/>
                </a:lnTo>
                <a:lnTo>
                  <a:pt x="1891518" y="2980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9420" y="1978280"/>
            <a:ext cx="1368077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</a:pPr>
            <a:r>
              <a:rPr lang="en-US" sz="8588" dirty="0" smtClean="0">
                <a:solidFill>
                  <a:srgbClr val="00000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AUDITING ND SECURITY</a:t>
            </a:r>
            <a:endParaRPr lang="en-US" sz="8588" dirty="0">
              <a:solidFill>
                <a:srgbClr val="000000"/>
              </a:solidFill>
              <a:latin typeface="Aerospace bold"/>
              <a:ea typeface="Aerospace bold"/>
              <a:cs typeface="Aerospace bold"/>
              <a:sym typeface="Aerospac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97206" y="8373502"/>
            <a:ext cx="2093635" cy="346401"/>
          </a:xfrm>
          <a:custGeom>
            <a:avLst/>
            <a:gdLst/>
            <a:ahLst/>
            <a:cxnLst/>
            <a:rect l="l" t="t" r="r" b="b"/>
            <a:pathLst>
              <a:path w="2093635" h="346401">
                <a:moveTo>
                  <a:pt x="0" y="0"/>
                </a:moveTo>
                <a:lnTo>
                  <a:pt x="2093635" y="0"/>
                </a:lnTo>
                <a:lnTo>
                  <a:pt x="2093635" y="346401"/>
                </a:lnTo>
                <a:lnTo>
                  <a:pt x="0" y="34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886200" y="2963261"/>
            <a:ext cx="6886593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Trigger-Based Auditing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Logs each insert/update/delete in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AUDIT_LOG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Audit Table Structure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action_time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table_name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operation_type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Benefits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unauthorized access attempts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accountability and forensic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Gener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316" y="3051626"/>
            <a:ext cx="4141091" cy="56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1677" y="-370742"/>
            <a:ext cx="22871353" cy="11028485"/>
            <a:chOff x="0" y="0"/>
            <a:chExt cx="30495138" cy="14704646"/>
          </a:xfrm>
        </p:grpSpPr>
        <p:sp>
          <p:nvSpPr>
            <p:cNvPr id="3" name="Freeform 3"/>
            <p:cNvSpPr/>
            <p:nvPr/>
          </p:nvSpPr>
          <p:spPr>
            <a:xfrm>
              <a:off x="0" y="61028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60307" y="0"/>
              <a:ext cx="15034831" cy="14643618"/>
            </a:xfrm>
            <a:custGeom>
              <a:avLst/>
              <a:gdLst/>
              <a:ahLst/>
              <a:cxnLst/>
              <a:rect l="l" t="t" r="r" b="b"/>
              <a:pathLst>
                <a:path w="15034831" h="14643618">
                  <a:moveTo>
                    <a:pt x="0" y="0"/>
                  </a:moveTo>
                  <a:lnTo>
                    <a:pt x="15034831" y="0"/>
                  </a:lnTo>
                  <a:lnTo>
                    <a:pt x="15034831" y="14643618"/>
                  </a:lnTo>
                  <a:lnTo>
                    <a:pt x="0" y="14643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Rectangle 10"/>
          <p:cNvSpPr/>
          <p:nvPr/>
        </p:nvSpPr>
        <p:spPr>
          <a:xfrm>
            <a:off x="1019193" y="1228788"/>
            <a:ext cx="16568720" cy="78437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991" y="959288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5743" y="866451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214417" y="935475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9614" y="485391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190" y="8884475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67109" y="8815451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55272" y="8879212"/>
            <a:ext cx="565326" cy="533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324464" y="4831604"/>
            <a:ext cx="566466" cy="51982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808" y="1397504"/>
            <a:ext cx="1336639" cy="1327301"/>
          </a:xfrm>
          <a:custGeom>
            <a:avLst/>
            <a:gdLst/>
            <a:ahLst/>
            <a:cxnLst/>
            <a:rect l="l" t="t" r="r" b="b"/>
            <a:pathLst>
              <a:path w="1574492" h="1574492">
                <a:moveTo>
                  <a:pt x="0" y="0"/>
                </a:moveTo>
                <a:lnTo>
                  <a:pt x="1574492" y="0"/>
                </a:lnTo>
                <a:lnTo>
                  <a:pt x="1574492" y="1574492"/>
                </a:lnTo>
                <a:lnTo>
                  <a:pt x="0" y="157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057900"/>
            <a:ext cx="1891518" cy="2980903"/>
          </a:xfrm>
          <a:custGeom>
            <a:avLst/>
            <a:gdLst/>
            <a:ahLst/>
            <a:cxnLst/>
            <a:rect l="l" t="t" r="r" b="b"/>
            <a:pathLst>
              <a:path w="1891518" h="2980903">
                <a:moveTo>
                  <a:pt x="0" y="0"/>
                </a:moveTo>
                <a:lnTo>
                  <a:pt x="1891518" y="0"/>
                </a:lnTo>
                <a:lnTo>
                  <a:pt x="1891518" y="2980903"/>
                </a:lnTo>
                <a:lnTo>
                  <a:pt x="0" y="2980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090738" y="3397389"/>
            <a:ext cx="833926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CRUD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PL/SQL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manipulation rules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 MIS process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Results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multiple booking scenarios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Holiday/weekend restrictions enforced 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585465"/>
            <a:ext cx="6362700" cy="3338835"/>
          </a:xfrm>
          <a:prstGeom prst="rect">
            <a:avLst/>
          </a:prstGeom>
        </p:spPr>
      </p:pic>
      <p:pic>
        <p:nvPicPr>
          <p:cNvPr id="7173" name="Picture 5" descr="C:\Users\pc\Desktop\pl_sql_project\Phase IV\Screenshot 2025-05-02 15050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480" y="3001092"/>
            <a:ext cx="5705264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521</Words>
  <Application>Microsoft Office PowerPoint</Application>
  <PresentationFormat>Custom</PresentationFormat>
  <Paragraphs>104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Unicode MS</vt:lpstr>
      <vt:lpstr>Calibri</vt:lpstr>
      <vt:lpstr>Aerospace bold</vt:lpstr>
      <vt:lpstr>Arial</vt:lpstr>
      <vt:lpstr>Helvetica</vt:lpstr>
      <vt:lpstr>Arial Rounded MT Bold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Minimalist Geometric Pattern Presentation</dc:title>
  <dc:creator>IRABARUTA</dc:creator>
  <cp:lastModifiedBy>pc</cp:lastModifiedBy>
  <cp:revision>22</cp:revision>
  <dcterms:created xsi:type="dcterms:W3CDTF">2006-08-16T00:00:00Z</dcterms:created>
  <dcterms:modified xsi:type="dcterms:W3CDTF">2025-05-24T11:44:30Z</dcterms:modified>
  <dc:identifier>DAGmX-vbuyU</dc:identifier>
</cp:coreProperties>
</file>